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1" r:id="rId3"/>
    <p:sldId id="302" r:id="rId4"/>
    <p:sldId id="304" r:id="rId5"/>
    <p:sldId id="305" r:id="rId6"/>
    <p:sldId id="306" r:id="rId7"/>
    <p:sldId id="307" r:id="rId8"/>
    <p:sldId id="303" r:id="rId9"/>
    <p:sldId id="308" r:id="rId10"/>
    <p:sldId id="310" r:id="rId11"/>
    <p:sldId id="319" r:id="rId12"/>
    <p:sldId id="296" r:id="rId13"/>
    <p:sldId id="314" r:id="rId14"/>
    <p:sldId id="293" r:id="rId15"/>
    <p:sldId id="294" r:id="rId16"/>
    <p:sldId id="318" r:id="rId17"/>
    <p:sldId id="316" r:id="rId18"/>
    <p:sldId id="268" r:id="rId19"/>
    <p:sldId id="312" r:id="rId20"/>
    <p:sldId id="269" r:id="rId21"/>
    <p:sldId id="299" r:id="rId22"/>
    <p:sldId id="270" r:id="rId23"/>
    <p:sldId id="320" r:id="rId24"/>
    <p:sldId id="317" r:id="rId25"/>
    <p:sldId id="311" r:id="rId26"/>
    <p:sldId id="321" r:id="rId27"/>
    <p:sldId id="298" r:id="rId28"/>
  </p:sldIdLst>
  <p:sldSz cx="9144000" cy="6858000" type="screen4x3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4374A"/>
    <a:srgbClr val="666699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86" autoAdjust="0"/>
    <p:restoredTop sz="84583" autoAdjust="0"/>
  </p:normalViewPr>
  <p:slideViewPr>
    <p:cSldViewPr>
      <p:cViewPr>
        <p:scale>
          <a:sx n="50" d="100"/>
          <a:sy n="50" d="100"/>
        </p:scale>
        <p:origin x="-1440" y="-5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381537"/>
            <a:ext cx="6480720" cy="1080120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97160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g.resh.edu.ru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skiv.instrao.ru/bank-zadaniy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fipi.ru/otkrytyy-bank-zadaniy-dlya-otsenki-yestestvennonauchnoy-gramotnosti" TargetMode="External"/><Relationship Id="rId4" Type="http://schemas.openxmlformats.org/officeDocument/2006/relationships/hyperlink" Target="https://fioco.ru/%D0%BF%D1%80%D0%B8%D0%BC%D0%B5%D1%80%D1%8B-%D0%B7%D0%B0%D0%B4%D0%B0%D1%87-pisa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500306"/>
            <a:ext cx="7572428" cy="200026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–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модель школьного образования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7584"/>
            <a:ext cx="2950720" cy="829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142852"/>
            <a:ext cx="4392488" cy="6035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35" y="6350"/>
            <a:ext cx="9145270" cy="6845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3347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56"/>
            <a:ext cx="9144000" cy="5436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998" t="1852" r="2564" b="3704"/>
          <a:stretch>
            <a:fillRect/>
          </a:stretch>
        </p:blipFill>
        <p:spPr bwMode="auto">
          <a:xfrm>
            <a:off x="0" y="1142984"/>
            <a:ext cx="900118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7885113" cy="1600201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Теоретическое обоснование: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496300" cy="4895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</a:t>
            </a:r>
            <a:r>
              <a:rPr lang="ru-RU" b="1" dirty="0" smtClean="0"/>
              <a:t>Математическая грамотность «состоит» из двух основных компонентов: </a:t>
            </a:r>
          </a:p>
          <a:p>
            <a:pPr eaLnBrk="1" hangingPunct="1"/>
            <a:r>
              <a:rPr lang="ru-RU" dirty="0" smtClean="0"/>
              <a:t>фундаментальные математические идеи:</a:t>
            </a:r>
            <a:r>
              <a:rPr lang="ru-RU" sz="2000" i="1" dirty="0" smtClean="0"/>
              <a:t>«изменение и зависимости», «пространство и форма», «неопределенность», «количественные рассуждения»</a:t>
            </a:r>
            <a:r>
              <a:rPr lang="ru-RU" sz="2000" dirty="0" smtClean="0"/>
              <a:t> .</a:t>
            </a:r>
          </a:p>
          <a:p>
            <a:pPr eaLnBrk="1" hangingPunct="1"/>
            <a:r>
              <a:rPr lang="ru-RU" dirty="0" smtClean="0"/>
              <a:t>математическая компетентность - </a:t>
            </a:r>
            <a:r>
              <a:rPr lang="ru-RU" sz="2000" i="1" dirty="0" smtClean="0"/>
              <a:t>это сочетание математических знаний, умений, опыта и способностей человека, обеспечивающих успешное решение различных проблем, требующих использования математики</a:t>
            </a:r>
            <a:r>
              <a:rPr lang="ru-RU" sz="2000" dirty="0" smtClean="0"/>
              <a:t>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57" y="714356"/>
            <a:ext cx="907854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3795" t="980"/>
          <a:stretch>
            <a:fillRect/>
          </a:stretch>
        </p:blipFill>
        <p:spPr bwMode="auto">
          <a:xfrm>
            <a:off x="72083" y="285728"/>
            <a:ext cx="907191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Компетентностная область/виды познавательных действий: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556792"/>
            <a:ext cx="6816250" cy="46805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Формулировать;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Применять;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Рассуждать.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71450"/>
            <a:ext cx="6870700" cy="16002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Ожидаемые результаты и способы их проверки: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556792"/>
            <a:ext cx="7602068" cy="468052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Учащиеся должны уметь решать любые поставленные перед ними задачи. В зависимости от сложности в заданиях выделены </a:t>
            </a:r>
            <a:r>
              <a:rPr lang="ru-RU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три уровня математической компетентности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уровень включает воспроизведение математических фактов, методов и выполнение вычислений;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Второй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установление связей и интеграцию материала из разных математических тем, необходимого для решения поставленной проблемы;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Третий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математические размышления, требующие обобщения и интуиции.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59" y="188640"/>
            <a:ext cx="69847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 «Калорийность продуктов»</a:t>
            </a:r>
          </a:p>
          <a:p>
            <a:pPr algn="ctr"/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класс</a:t>
            </a:r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9345" y="5167268"/>
            <a:ext cx="3955729" cy="15740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34" y="1214422"/>
            <a:ext cx="757242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роста и развития организма подростка большое значение имеет энергетическая ценность продуктов питания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-калорийность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000240"/>
            <a:ext cx="817414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среднем норма для этого возраста составляет от 2500 до 2800 калорий в день в зависимости от активности: чем подросток активнее, тем больше требуется калорий.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Витя ведёт активный образ жизни, занимается футболом и плаванием, его суточная норма питания составляет около 2800 килокалорий.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Маша не посещает спортивные секции, увлекается вышиванием 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бисероплетением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её суточная норма – около 2500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килокалорий.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раз больше калорий за сутки требуется Вите, чем Маше?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41833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781541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42852"/>
            <a:ext cx="7715304" cy="6883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термин «функциональная грамотность»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 ЮНЕСКО в 1957г. и понимался как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«совокупность  умений читать и писать для использования в повседневной жизни».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(ФГ)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отношений;                                                                        А.А.Леонтьев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уровень образованности, который может быть достигнут учащимися за время обучения в школе, и предполагает способность человека решать стандартные жизненные задачи в различных сферах жизни.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Для роста и развития организма подростка большое значение имеет энергетическая ценность продуктов питания – калорийность. Ниже приведена таблица калорийности некоторых продуктов, употребляемых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Витей.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72119"/>
            <a:ext cx="7272808" cy="28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4869160"/>
            <a:ext cx="7632848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2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полдник Витя съел яблоко (200 г) и бутерброд с российским сыром (кусок белого хлеба 20 г и сыра 30 г). Сколько килокалорий получил Витя в полдник?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1927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4378"/>
            <a:ext cx="6309676" cy="65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8596" y="214290"/>
            <a:ext cx="662473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3.</a:t>
            </a: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Представьте на диаграмме значения калорийности трёх самых калорийных продуктов из указанных в таблице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71600" y="45293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4214842" cy="318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22"/>
            <a:ext cx="4243898" cy="414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06" y="5246346"/>
            <a:ext cx="4286312" cy="161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357694"/>
            <a:ext cx="45148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18714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14290"/>
            <a:ext cx="7929618" cy="602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математическую грамотность надо постепенно,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5 класса. Регулярно включать в ход урока задания на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изменение и зависимости», «пространство и форма», </a:t>
            </a:r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неопределенность», «количественные рассуждения» и т.п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Эти задания можно использовать по усмотрению учителя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 игровой момент на уроке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 проблемный элемент в начале урока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 задание – «толчок» к созданию гипотезы для исследовательского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 задание для смены деятельности на уроке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 модель реальной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жизненной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ситуации, иллюстрирующей необходимость изучения какого либо понятия на уроке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 задание, устанавливающее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связи в процессе обучения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Некоторые задания заставят сформулировать свою точку зрения и найти аргументы для её защиты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Можно собрать задания одного типа и провести урок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 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образовательной технологией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Можно все задачи объединить в группы и создать свой элективный курс по развитию математического мышления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Задания такого типа можно включать в школьные олимпиады, математические викторины;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875586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Формула грамотности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05038"/>
            <a:ext cx="8208963" cy="2016125"/>
          </a:xfrm>
          <a:solidFill>
            <a:srgbClr val="CCFFFF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b="1" smtClean="0"/>
              <a:t>«ОВЛАДЕНИЕ = </a:t>
            </a:r>
          </a:p>
          <a:p>
            <a:pPr algn="ctr">
              <a:buFontTx/>
              <a:buNone/>
            </a:pPr>
            <a:r>
              <a:rPr lang="ru-RU" b="1" smtClean="0"/>
              <a:t>УСВОЕНИЕ + ПРИМЕНЕНИЕ ЗНАНИЙ</a:t>
            </a:r>
          </a:p>
          <a:p>
            <a:pPr algn="ctr">
              <a:buFontTx/>
              <a:buNone/>
            </a:pPr>
            <a:r>
              <a:rPr lang="ru-RU" b="1" smtClean="0"/>
              <a:t> НА ПРАКТИКЕ»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571612"/>
            <a:ext cx="807249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1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Открытый банк заданий на сайте федерального государственного бюджетного научного учреждения «Институт стратегии развития образования Российской академии образования»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2. Открытый банк заданий на образовательной платформе «Российская электронная школа»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3. Открытые задания PISA на официальном сайте  федерального государственного бюджетного учреждения «Федеральный институт оценки качества образования»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4. Открытый банк заданий для оценки естественнонаучной грамотности (VII-IX классы) на официальном сайте федерального государственного бюджетного научного учреждения «Федеральный институт педагогических измерений»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7584"/>
            <a:ext cx="2950720" cy="829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214290"/>
            <a:ext cx="4392488" cy="603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0" y="1557338"/>
            <a:ext cx="842486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4000"/>
              <a:t>«Жить — вот ремесло, которому я хочу учить его (воспитанника)…и, как бы судьба ни перемещала его с места на место он всегда будет на своём месте». (Ж.Ж. Руссо)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203575" y="5949950"/>
            <a:ext cx="424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/>
              <a:t>Учиться не для школы, а для жизни.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2143116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500042"/>
            <a:ext cx="721523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целый ряд навыков и умений – познавательных, эмоциональных и поведенческих, которые позволяют людям: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жить и работать в качестве человеческой личности;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свой потенциал;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принимать важные и обоснованные решения;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-эффективно функционировать в обществе в контексте с окружающей средой и более широкого сообщества, чтобы улучшить качество своей жизни и общества.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ФГ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1714480" y="5669296"/>
            <a:ext cx="6173308" cy="45719"/>
          </a:xfrm>
          <a:prstGeom prst="line">
            <a:avLst/>
          </a:prstGeom>
          <a:noFill/>
          <a:ln w="25400">
            <a:solidFill>
              <a:schemeClr val="accent6">
                <a:lumMod val="40000"/>
                <a:lumOff val="6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966428" y="4725950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1071538" y="471488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1857356" y="1785926"/>
            <a:ext cx="6072230" cy="71438"/>
          </a:xfrm>
          <a:prstGeom prst="line">
            <a:avLst/>
          </a:prstGeom>
          <a:noFill/>
          <a:ln w="25400">
            <a:solidFill>
              <a:schemeClr val="accent6">
                <a:lumMod val="40000"/>
                <a:lumOff val="6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823552" y="129692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643042" y="1357298"/>
            <a:ext cx="593699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сведений, правил, принципов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400" dirty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928662" y="1285860"/>
            <a:ext cx="35401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1643042" y="2714620"/>
            <a:ext cx="6244746" cy="45719"/>
          </a:xfrm>
          <a:prstGeom prst="line">
            <a:avLst/>
          </a:prstGeom>
          <a:noFill/>
          <a:ln w="25400">
            <a:solidFill>
              <a:schemeClr val="accent6">
                <a:lumMod val="40000"/>
                <a:lumOff val="6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823552" y="229705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928662" y="2285992"/>
            <a:ext cx="35401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1643042" y="4000504"/>
            <a:ext cx="6101870" cy="45719"/>
          </a:xfrm>
          <a:prstGeom prst="line">
            <a:avLst/>
          </a:prstGeom>
          <a:noFill/>
          <a:ln w="25400">
            <a:solidFill>
              <a:schemeClr val="accent6">
                <a:lumMod val="40000"/>
                <a:lumOff val="6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894990" y="3297189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1000100" y="328612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643042" y="2928934"/>
            <a:ext cx="6500857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общих понятий и умений, составляющих познавательную основу решения стандартных задач в различных сферах жизнедеятельности</a:t>
            </a:r>
            <a:endParaRPr lang="en-US" sz="2000" dirty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71604" y="2071678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адаптироваться к изменяющемуся миру; решать конфликты, работать с информацией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14480" y="4071942"/>
            <a:ext cx="60722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ориентироваться в ценностях и нормах современного мира; принимать особенности жизни для удовлетворения своих жизненных запросов; повышать уровень образования на основе осознанного выбора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/>
          <p:nvPr/>
        </p:nvGrpSpPr>
        <p:grpSpPr>
          <a:xfrm>
            <a:off x="32887" y="428604"/>
            <a:ext cx="8921143" cy="5878393"/>
            <a:chOff x="-509570" y="515387"/>
            <a:chExt cx="9446734" cy="6282001"/>
          </a:xfrm>
        </p:grpSpPr>
        <p:sp>
          <p:nvSpPr>
            <p:cNvPr id="5" name="Oval 27"/>
            <p:cNvSpPr/>
            <p:nvPr/>
          </p:nvSpPr>
          <p:spPr>
            <a:xfrm rot="120000">
              <a:off x="-509570" y="1631989"/>
              <a:ext cx="2606055" cy="205997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266700" dist="127000" dir="588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8899981" lon="0" rev="120000"/>
              </a:camera>
              <a:lightRig rig="twoPt" dir="t"/>
            </a:scene3d>
            <a:sp3d extrusionH="311150" prstMaterial="plastic">
              <a:bevelT h="0" prst="relaxedInset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6" name="Oval 28"/>
            <p:cNvSpPr/>
            <p:nvPr/>
          </p:nvSpPr>
          <p:spPr>
            <a:xfrm rot="120000">
              <a:off x="2823925" y="515387"/>
              <a:ext cx="2708263" cy="1369100"/>
            </a:xfrm>
            <a:prstGeom prst="ellipse">
              <a:avLst/>
            </a:prstGeom>
            <a:solidFill>
              <a:srgbClr val="118EA7"/>
            </a:solidFill>
            <a:ln>
              <a:noFill/>
            </a:ln>
            <a:effectLst>
              <a:outerShdw blurRad="266700" dist="127000" dir="588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8899981" lon="0" rev="120000"/>
              </a:camera>
              <a:lightRig rig="twoPt" dir="t"/>
            </a:scene3d>
            <a:sp3d extrusionH="311150" prstMaterial="plastic">
              <a:bevelT h="0" prst="relaxedInset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Математичес-кая грамотность</a:t>
              </a:r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33"/>
            <p:cNvSpPr/>
            <p:nvPr/>
          </p:nvSpPr>
          <p:spPr>
            <a:xfrm rot="120000">
              <a:off x="6368687" y="1235357"/>
              <a:ext cx="2437828" cy="17350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266700" dist="127000" dir="588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8899981" lon="0" rev="120000"/>
              </a:camera>
              <a:lightRig rig="twoPt" dir="t"/>
            </a:scene3d>
            <a:sp3d extrusionH="311150" prstMaterial="plastic">
              <a:bevelT h="0" prst="relaxedInset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 rot="1551327">
              <a:off x="1985181" y="2907289"/>
              <a:ext cx="894592" cy="9693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266700" dist="127000" dir="588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9062480" lon="1651281" rev="20568397"/>
              </a:camera>
              <a:lightRig rig="twoPt" dir="t"/>
            </a:scene3d>
            <a:sp3d extrusionH="311150" prstMaterial="plastic">
              <a:bevelT h="0" prst="relaxedInset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Arial Black" pitchFamily="34" charset="0"/>
              </a:endParaRPr>
            </a:p>
          </p:txBody>
        </p:sp>
        <p:sp>
          <p:nvSpPr>
            <p:cNvPr id="9" name="Rectangle 37"/>
            <p:cNvSpPr/>
            <p:nvPr/>
          </p:nvSpPr>
          <p:spPr>
            <a:xfrm rot="5227964">
              <a:off x="3482939" y="2097053"/>
              <a:ext cx="1188720" cy="143777"/>
            </a:xfrm>
            <a:prstGeom prst="rect">
              <a:avLst/>
            </a:prstGeom>
            <a:solidFill>
              <a:srgbClr val="118EA7"/>
            </a:solidFill>
            <a:ln>
              <a:noFill/>
            </a:ln>
            <a:effectLst>
              <a:outerShdw blurRad="266700" dist="127000" dir="588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1213039" lon="1351307" rev="147934"/>
              </a:camera>
              <a:lightRig rig="twoPt" dir="t"/>
            </a:scene3d>
            <a:sp3d extrusionH="311150" prstMaterial="plastic">
              <a:bevelT h="0" prst="relaxedInset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Arial Black" pitchFamily="34" charset="0"/>
              </a:endParaRPr>
            </a:p>
          </p:txBody>
        </p:sp>
        <p:sp>
          <p:nvSpPr>
            <p:cNvPr id="10" name="Rectangle 38"/>
            <p:cNvSpPr/>
            <p:nvPr/>
          </p:nvSpPr>
          <p:spPr>
            <a:xfrm rot="8823979">
              <a:off x="5344882" y="2749730"/>
              <a:ext cx="1196534" cy="1687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266700" dist="127000" dir="588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318229" lon="424405" rev="21461238"/>
              </a:camera>
              <a:lightRig rig="twoPt" dir="t"/>
            </a:scene3d>
            <a:sp3d extrusionH="311150" prstMaterial="plastic">
              <a:bevelT h="0" prst="relaxedInset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Arial Black" pitchFamily="34" charset="0"/>
              </a:endParaRPr>
            </a:p>
          </p:txBody>
        </p:sp>
        <p:sp>
          <p:nvSpPr>
            <p:cNvPr id="11" name="Rectangle 39"/>
            <p:cNvSpPr/>
            <p:nvPr/>
          </p:nvSpPr>
          <p:spPr>
            <a:xfrm rot="11092697">
              <a:off x="5584243" y="3999542"/>
              <a:ext cx="1144253" cy="2079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266700" dist="127000" dir="588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98194" lon="144227" rev="21103529"/>
              </a:camera>
              <a:lightRig rig="twoPt" dir="t"/>
            </a:scene3d>
            <a:sp3d extrusionH="311150" prstMaterial="plastic">
              <a:bevelT h="0" prst="relaxedInset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Arial Black" pitchFamily="34" charset="0"/>
              </a:endParaRPr>
            </a:p>
          </p:txBody>
        </p:sp>
        <p:sp>
          <p:nvSpPr>
            <p:cNvPr id="12" name="Oval 32"/>
            <p:cNvSpPr/>
            <p:nvPr/>
          </p:nvSpPr>
          <p:spPr>
            <a:xfrm rot="120000">
              <a:off x="2599052" y="2249735"/>
              <a:ext cx="3154943" cy="2482441"/>
            </a:xfrm>
            <a:prstGeom prst="ellipse">
              <a:avLst/>
            </a:prstGeom>
            <a:solidFill>
              <a:srgbClr val="A00000"/>
            </a:solidFill>
            <a:ln>
              <a:noFill/>
            </a:ln>
            <a:effectLst>
              <a:outerShdw blurRad="266700" dist="127000" dir="588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8899981" lon="0" rev="120000"/>
              </a:camera>
              <a:lightRig rig="twoPt" dir="t"/>
            </a:scene3d>
            <a:sp3d extrusionH="495300" prstMaterial="plastic">
              <a:bevelT h="0" prst="relaxedInset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 Black" pitchFamily="34" charset="0"/>
              </a:endParaRPr>
            </a:p>
          </p:txBody>
        </p:sp>
        <p:sp>
          <p:nvSpPr>
            <p:cNvPr id="13" name="Rectangle 40"/>
            <p:cNvSpPr/>
            <p:nvPr/>
          </p:nvSpPr>
          <p:spPr>
            <a:xfrm rot="14439548">
              <a:off x="4468124" y="5065850"/>
              <a:ext cx="1187125" cy="519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266700" dist="127000" dir="588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310665" lon="20788771" rev="4715"/>
              </a:camera>
              <a:lightRig rig="twoPt" dir="t"/>
            </a:scene3d>
            <a:sp3d extrusionH="311150" prstMaterial="plastic">
              <a:bevelT h="0" prst="relaxedInset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Arial Black" pitchFamily="34" charset="0"/>
              </a:endParaRPr>
            </a:p>
          </p:txBody>
        </p:sp>
        <p:sp>
          <p:nvSpPr>
            <p:cNvPr id="15" name="Rectangle 42"/>
            <p:cNvSpPr/>
            <p:nvPr/>
          </p:nvSpPr>
          <p:spPr>
            <a:xfrm rot="18627082" flipV="1">
              <a:off x="2006035" y="4755482"/>
              <a:ext cx="1150507" cy="85706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12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266700" dist="127000" dir="588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699206" lon="62106" rev="87844"/>
              </a:camera>
              <a:lightRig rig="twoPt" dir="t"/>
            </a:scene3d>
            <a:sp3d extrusionH="311150" prstMaterial="plastic">
              <a:bevelT h="0" prst="relaxedInset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Arial Black" pitchFamily="34" charset="0"/>
              </a:endParaRPr>
            </a:p>
          </p:txBody>
        </p:sp>
        <p:sp>
          <p:nvSpPr>
            <p:cNvPr id="16" name="Oval 35"/>
            <p:cNvSpPr/>
            <p:nvPr/>
          </p:nvSpPr>
          <p:spPr>
            <a:xfrm rot="120000">
              <a:off x="4021980" y="5148267"/>
              <a:ext cx="2998714" cy="164912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266700" dist="127000" dir="588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8899981" lon="0" rev="120000"/>
              </a:camera>
              <a:lightRig rig="twoPt" dir="t"/>
            </a:scene3d>
            <a:sp3d extrusionH="311150" prstMaterial="plastic">
              <a:bevelT h="0" prst="relaxedInset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26"/>
            <p:cNvSpPr/>
            <p:nvPr/>
          </p:nvSpPr>
          <p:spPr>
            <a:xfrm rot="120000">
              <a:off x="315408" y="4454266"/>
              <a:ext cx="2606057" cy="1649121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12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266700" dist="127000" dir="588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8899981" lon="0" rev="120000"/>
              </a:camera>
              <a:lightRig rig="twoPt" dir="t"/>
            </a:scene3d>
            <a:sp3d extrusionH="311150" prstMaterial="plastic">
              <a:bevelT h="0" prst="relaxedInset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rPr>
                <a:t>Финансовая грамотность</a:t>
              </a:r>
              <a:endParaRPr lang="en-US" sz="2000" b="1" dirty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19" name="Oval 34"/>
            <p:cNvSpPr/>
            <p:nvPr/>
          </p:nvSpPr>
          <p:spPr>
            <a:xfrm rot="120000">
              <a:off x="6264739" y="3607445"/>
              <a:ext cx="2672425" cy="144189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266700" dist="127000" dir="588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8899981" lon="0" rev="120000"/>
              </a:camera>
              <a:lightRig rig="twoPt" dir="t"/>
            </a:scene3d>
            <a:sp3d extrusionH="311150" prstMaterial="plastic">
              <a:bevelT h="0" prst="relaxedInset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Глобальные компетенции</a:t>
              </a:r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3071802" y="2714620"/>
            <a:ext cx="2714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ФГ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15140" y="1643050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</a:t>
            </a:r>
            <a:endParaRPr lang="ru-RU" sz="2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643438" y="5072074"/>
            <a:ext cx="21431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грамотность</a:t>
            </a:r>
            <a:endParaRPr lang="ru-RU" sz="2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28596" y="2000240"/>
            <a:ext cx="2143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и критическое мышление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22129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500034" y="857232"/>
            <a:ext cx="7358114" cy="1214446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500034" y="2714620"/>
            <a:ext cx="7500990" cy="1143008"/>
          </a:xfrm>
          <a:prstGeom prst="roundRect">
            <a:avLst>
              <a:gd name="adj" fmla="val 3498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500034" y="4357694"/>
            <a:ext cx="7500990" cy="178595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14414" y="2285992"/>
            <a:ext cx="676275" cy="573088"/>
          </a:xfrm>
          <a:prstGeom prst="rect">
            <a:avLst/>
          </a:prstGeom>
          <a:noFill/>
        </p:spPr>
      </p:pic>
      <p:sp>
        <p:nvSpPr>
          <p:cNvPr id="12" name="AutoShape 12"/>
          <p:cNvSpPr>
            <a:spLocks noChangeArrowheads="1"/>
          </p:cNvSpPr>
          <p:nvPr/>
        </p:nvSpPr>
        <p:spPr bwMode="gray">
          <a:xfrm>
            <a:off x="1357290" y="500042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МАТЕМАТИЧЕКАЯ ГРАМОТНОСТЬ - </a:t>
            </a:r>
            <a:endParaRPr lang="ru-RU" dirty="0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gray">
          <a:xfrm>
            <a:off x="1714480" y="2357430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ЧИТАТЕЛЬСКАЯ ГРАМОТНОСТЬ -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gray">
          <a:xfrm>
            <a:off x="1643042" y="4071942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ЕСТЕСВЕННО-НАУЧНАЯ ГРАМОТНОСТЬ -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gray">
          <a:xfrm>
            <a:off x="500034" y="928670"/>
            <a:ext cx="74295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 способность индивидуума формулировать, применять и интерпретировать математику в разнообразных контекстах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gray">
          <a:xfrm>
            <a:off x="2071670" y="4357694"/>
            <a:ext cx="5029200" cy="40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chemeClr val="hlink"/>
                </a:solidFill>
              </a:rPr>
              <a:t>Заголовок блока информации</a:t>
            </a:r>
            <a:endParaRPr lang="en-US" b="1" dirty="0">
              <a:solidFill>
                <a:schemeClr val="hlin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2857496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способность понимать и использовать письменную речь во всем разнообразии ее форм, для целей требуемых обществом и ценных для индивида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7224" y="4572008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занимать активную гражданскую позицию по вопросам, связанным с развитием естественных наук и применением их достижений, его готовность интересоваться естественнонаучными идеями.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6029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500034" y="642918"/>
            <a:ext cx="7715304" cy="1571636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500034" y="2643182"/>
            <a:ext cx="7786742" cy="1143008"/>
          </a:xfrm>
          <a:prstGeom prst="roundRect">
            <a:avLst>
              <a:gd name="adj" fmla="val 3498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357158" y="4071942"/>
            <a:ext cx="8072494" cy="257176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14414" y="2285992"/>
            <a:ext cx="676275" cy="573088"/>
          </a:xfrm>
          <a:prstGeom prst="rect">
            <a:avLst/>
          </a:prstGeom>
          <a:noFill/>
        </p:spPr>
      </p:pic>
      <p:sp>
        <p:nvSpPr>
          <p:cNvPr id="12" name="AutoShape 12"/>
          <p:cNvSpPr>
            <a:spLocks noChangeArrowheads="1"/>
          </p:cNvSpPr>
          <p:nvPr/>
        </p:nvSpPr>
        <p:spPr bwMode="gray">
          <a:xfrm>
            <a:off x="1643042" y="285728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КРЕАТИВНОЕ И КРИТИЧЕСКОЕ МЫШЛЕНИЕ- </a:t>
            </a:r>
            <a:endParaRPr lang="ru-RU" dirty="0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gray">
          <a:xfrm>
            <a:off x="1714480" y="2357430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ФИНАНСОВАЯ ГРАМОТНОСТЬ -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gray">
          <a:xfrm>
            <a:off x="1643042" y="3929066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ГЛОБАЛЬНЫЕ КОМПЕТЕНЦИИ - </a:t>
            </a:r>
            <a:endParaRPr lang="ru-RU" dirty="0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gray">
          <a:xfrm>
            <a:off x="500034" y="642918"/>
            <a:ext cx="74295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  способность анализировать информацию с точки зрения логики и личностно-психологического подхода, способность ставить новые вопросы. Вырабатывать аргументы, принимать решения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gray">
          <a:xfrm>
            <a:off x="2071670" y="4357694"/>
            <a:ext cx="5029200" cy="40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chemeClr val="hlink"/>
                </a:solidFill>
              </a:rPr>
              <a:t>Заголовок блока информации</a:t>
            </a:r>
            <a:endParaRPr lang="en-US" b="1" dirty="0">
              <a:solidFill>
                <a:schemeClr val="hlin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2857496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достаточный уровень знаний и навыков в области финансов, который позволяет правильно оценивать ситуацию на рынке и принимать разумные решения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596" y="4429132"/>
            <a:ext cx="79296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способность смотреть на мировые и межкультурные вопросы критически, с разных точек зрения, чтобы понимать, как различия между людьми влияют на восприятие, суждения и представления о себе и о других, и участвовать в открытом, адекватном и эффективном взаимодействии с другими людьми разного культурного происхождения на основе взаимного уважения к человеческому достоинству.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6029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344816" cy="7955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черты ФГ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85860"/>
            <a:ext cx="7929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грамотность: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является базовым уровнем для формирования навыков чтения и письма; 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направлена на решение бытовых проблем; 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обнаруживается в конкретных обстоятельствах и характеризует человека в определенной ситуации;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связана с решением стандартных, стереотипных задач; 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используется в качестве оценки, прежде всего, взрослого населения. 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сравнительные исследования ФГ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305342"/>
            <a:ext cx="66437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оценка функциональной грамотности 15-летних учащихся в области математики, чтения 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естествознанияю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PIRLS</a:t>
            </a:r>
            <a:r>
              <a:rPr lang="ru-RU" sz="24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Literacy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Международный проект "Исследование качества чтения и понимания текста"  учащимися начальной школы (4 класс)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TIMSS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оценка качества математического и естественнонаучного образования в начальной, основной и средней школе (4, 8 и 11 классы)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bb0846be36d4333fca81a01d79b5d290a4641a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2895</TotalTime>
  <Words>730</Words>
  <Application>Microsoft Office PowerPoint</Application>
  <PresentationFormat>Экран (4:3)</PresentationFormat>
  <Paragraphs>96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ФУНКЦИОНАЛЬНАЯ ГРАМОТНОСТЬ –  новая модель школьного образования</vt:lpstr>
      <vt:lpstr>Слайд 2</vt:lpstr>
      <vt:lpstr>Слайд 3</vt:lpstr>
      <vt:lpstr>Компоненты ФГ </vt:lpstr>
      <vt:lpstr>Слайд 5</vt:lpstr>
      <vt:lpstr>Слайд 6</vt:lpstr>
      <vt:lpstr>Слайд 7</vt:lpstr>
      <vt:lpstr>Отличительные черты ФГ </vt:lpstr>
      <vt:lpstr>Международные сравнительные исследования ФГ </vt:lpstr>
      <vt:lpstr>Слайд 10</vt:lpstr>
      <vt:lpstr>Слайд 11</vt:lpstr>
      <vt:lpstr>Слайд 12</vt:lpstr>
      <vt:lpstr>Теоретическое обоснование:  </vt:lpstr>
      <vt:lpstr>Слайд 14</vt:lpstr>
      <vt:lpstr>Слайд 15</vt:lpstr>
      <vt:lpstr>Компетентностная область/виды познавательных действий:</vt:lpstr>
      <vt:lpstr>Ожидаемые результаты и способы их проверки:</vt:lpstr>
      <vt:lpstr>Слайд 18</vt:lpstr>
      <vt:lpstr>Слайд 19</vt:lpstr>
      <vt:lpstr>Слайд 20</vt:lpstr>
      <vt:lpstr>Слайд 21</vt:lpstr>
      <vt:lpstr>Слайд 22</vt:lpstr>
      <vt:lpstr>Слайд 23</vt:lpstr>
      <vt:lpstr>Формула грамотности</vt:lpstr>
      <vt:lpstr>Слайд 25</vt:lpstr>
      <vt:lpstr>Слайд 26</vt:lpstr>
      <vt:lpstr>Слайд 27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треугольники по углам</dc:title>
  <dc:creator>obstinate</dc:creator>
  <dc:description>Шаблон презентации с сайта https://presentation-creation.ru/</dc:description>
  <cp:lastModifiedBy>User</cp:lastModifiedBy>
  <cp:revision>1294</cp:revision>
  <dcterms:created xsi:type="dcterms:W3CDTF">2018-02-25T09:09:03Z</dcterms:created>
  <dcterms:modified xsi:type="dcterms:W3CDTF">2023-11-30T11:53:29Z</dcterms:modified>
</cp:coreProperties>
</file>